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8" r:id="rId3"/>
    <p:sldId id="259" r:id="rId4"/>
    <p:sldId id="257" r:id="rId5"/>
    <p:sldId id="264" r:id="rId6"/>
    <p:sldId id="260" r:id="rId7"/>
    <p:sldId id="265" r:id="rId8"/>
    <p:sldId id="266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C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>
      <p:cViewPr varScale="1">
        <p:scale>
          <a:sx n="55" d="100"/>
          <a:sy n="55" d="100"/>
        </p:scale>
        <p:origin x="102" y="12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5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971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814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6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5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0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4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4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2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7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8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4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9895" y="2404534"/>
            <a:ext cx="4114107" cy="50848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28C09C"/>
                </a:solidFill>
              </a:rPr>
              <a:t>Как обеспечить работников СИЗ:</a:t>
            </a:r>
            <a:endParaRPr lang="ru-RU" sz="3600" b="1" dirty="0">
              <a:solidFill>
                <a:srgbClr val="28C09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28197" y="3068960"/>
            <a:ext cx="4114108" cy="81832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5 обязанностей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специалиста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по охране труда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" y="6285547"/>
            <a:ext cx="2622065" cy="3834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4806">
            <a:off x="921209" y="871919"/>
            <a:ext cx="2155730" cy="30468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7" y="1844824"/>
            <a:ext cx="2392859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68408" y="5921375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65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Составьте нормы выдачи СИЗ для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32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разработке за основу возьмите типовые нормы выдачи СИЗ. Учтите, что сужать установленный законом перечень бесплатных средств защиты для работников запрещено.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Работодатель </a:t>
            </a:r>
            <a:r>
              <a:rPr lang="ru-RU" dirty="0"/>
              <a:t>может заменить </a:t>
            </a:r>
            <a:r>
              <a:rPr lang="ru-RU" dirty="0" smtClean="0"/>
              <a:t>СИЗ из типовых норм аналогичным</a:t>
            </a:r>
            <a:r>
              <a:rPr lang="ru-RU" dirty="0"/>
              <a:t>, который обеспечивает равноценную защиту от опасных и вредных производственных </a:t>
            </a:r>
            <a:r>
              <a:rPr lang="ru-RU" dirty="0" smtClean="0"/>
              <a:t>факторов. Либо установить нормы, </a:t>
            </a:r>
            <a:r>
              <a:rPr lang="ru-RU" dirty="0"/>
              <a:t>которые улучшают </a:t>
            </a:r>
            <a:r>
              <a:rPr lang="ru-RU" dirty="0" smtClean="0"/>
              <a:t>защиту </a:t>
            </a:r>
            <a:r>
              <a:rPr lang="ru-RU" dirty="0"/>
              <a:t>работников от производственных </a:t>
            </a:r>
            <a:r>
              <a:rPr lang="ru-RU" dirty="0" smtClean="0"/>
              <a:t>факторов.</a:t>
            </a:r>
          </a:p>
          <a:p>
            <a:pPr marL="0" indent="0">
              <a:buNone/>
            </a:pPr>
            <a:r>
              <a:rPr lang="ru-RU" dirty="0" smtClean="0"/>
              <a:t>Обобщите </a:t>
            </a:r>
            <a:r>
              <a:rPr lang="ru-RU" dirty="0"/>
              <a:t>требования типовых норм, результаты </a:t>
            </a:r>
            <a:r>
              <a:rPr lang="ru-RU" dirty="0" err="1"/>
              <a:t>спецоценки</a:t>
            </a:r>
            <a:r>
              <a:rPr lang="ru-RU" dirty="0"/>
              <a:t> и возможные улучшения в зависимости от экономической ситуации в организации и на основе этих данных составьте нормы выдачи СИЗ.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Разработанные нормы выдачи СИЗ утвердите у работодателя, учтите мнение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профсоюза или другого представительного органа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работников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23485"/>
            <a:ext cx="2622065" cy="383477"/>
          </a:xfrm>
          <a:prstGeom prst="rect">
            <a:avLst/>
          </a:prstGeom>
        </p:spPr>
      </p:pic>
      <p:pic>
        <p:nvPicPr>
          <p:cNvPr id="5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68408" y="5921375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01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Разработайте положение </a:t>
            </a:r>
            <a:br>
              <a:rPr lang="ru-RU" dirty="0" smtClean="0"/>
            </a:br>
            <a:r>
              <a:rPr lang="ru-RU" dirty="0" smtClean="0"/>
              <a:t>об обеспечении работников СИЗ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dirty="0"/>
              <a:t>В нормативных документах </a:t>
            </a:r>
            <a:r>
              <a:rPr lang="ru-RU" dirty="0" smtClean="0"/>
              <a:t>нет указаний о том, как распределить обязанности между должностными лицами </a:t>
            </a:r>
            <a:r>
              <a:rPr lang="ru-RU" dirty="0"/>
              <a:t>предприятия, служб, отделов </a:t>
            </a:r>
            <a:r>
              <a:rPr lang="ru-RU" dirty="0" smtClean="0"/>
              <a:t>при обеспечении </a:t>
            </a:r>
            <a:r>
              <a:rPr lang="ru-RU" dirty="0"/>
              <a:t>работников средствами индивидуальной </a:t>
            </a:r>
            <a:r>
              <a:rPr lang="ru-RU" dirty="0" smtClean="0"/>
              <a:t>защиты.</a:t>
            </a:r>
          </a:p>
          <a:p>
            <a:pPr marL="0" indent="0" fontAlgn="base">
              <a:buNone/>
            </a:pPr>
            <a:r>
              <a:rPr lang="ru-RU" dirty="0" smtClean="0"/>
              <a:t>Разработайте положение об обеспечении СИЗ, в котором пропишите:</a:t>
            </a:r>
          </a:p>
          <a:p>
            <a:pPr fontAlgn="base"/>
            <a:r>
              <a:rPr lang="ru-RU" dirty="0"/>
              <a:t>порядок выдачи, </a:t>
            </a:r>
            <a:r>
              <a:rPr lang="ru-RU" dirty="0" smtClean="0"/>
              <a:t>сдачи, учета и хранения СИЗ;</a:t>
            </a:r>
            <a:endParaRPr lang="ru-RU" dirty="0"/>
          </a:p>
          <a:p>
            <a:pPr fontAlgn="base"/>
            <a:r>
              <a:rPr lang="ru-RU" dirty="0" smtClean="0"/>
              <a:t>как оформить заявки на структурное подразделение;</a:t>
            </a:r>
          </a:p>
          <a:p>
            <a:pPr fontAlgn="base"/>
            <a:r>
              <a:rPr lang="ru-RU" dirty="0" smtClean="0"/>
              <a:t>процедуру списания и утилизации;</a:t>
            </a:r>
          </a:p>
          <a:p>
            <a:pPr fontAlgn="base"/>
            <a:r>
              <a:rPr lang="ru-RU" dirty="0"/>
              <a:t>н</a:t>
            </a:r>
            <a:r>
              <a:rPr lang="ru-RU" dirty="0" smtClean="0"/>
              <a:t>еобходимые мероприятия по уходу;</a:t>
            </a:r>
          </a:p>
          <a:p>
            <a:pPr fontAlgn="base"/>
            <a:r>
              <a:rPr lang="ru-RU" dirty="0"/>
              <a:t>о</a:t>
            </a:r>
            <a:r>
              <a:rPr lang="ru-RU" dirty="0" smtClean="0"/>
              <a:t>тветственность за неисполнение требований. </a:t>
            </a:r>
          </a:p>
          <a:p>
            <a:pPr marL="0" indent="0" fontAlgn="base">
              <a:buNone/>
            </a:pPr>
            <a:r>
              <a:rPr lang="ru-RU" dirty="0" smtClean="0"/>
              <a:t>Ответственных назначают в зависимости от того, какие есть службы и специалисты и какой политики придерживается организация в области охраны труда.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271551"/>
            <a:ext cx="2622065" cy="383477"/>
          </a:xfrm>
          <a:prstGeom prst="rect">
            <a:avLst/>
          </a:prstGeom>
        </p:spPr>
      </p:pic>
      <p:pic>
        <p:nvPicPr>
          <p:cNvPr id="5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6488" y="5921375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66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243" y="522576"/>
            <a:ext cx="2512413" cy="367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27243" y="2435282"/>
            <a:ext cx="2767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Примерное распределение обязанностей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по выдаче СИЗ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5" y="508704"/>
            <a:ext cx="5744915" cy="58937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68408" y="5921375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5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Оказывайте постоянную методическую помощь </a:t>
            </a:r>
            <a:r>
              <a:rPr lang="ru-RU" b="1" dirty="0" smtClean="0"/>
              <a:t>в вопросах обеспечения СИЗ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10" y="188640"/>
            <a:ext cx="2448272" cy="327496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2924944"/>
            <a:ext cx="4050514" cy="2016224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Разработайте пошаговые алгоритмы, составьте наглядные памятки. Размещайте информацию в доступных для всех работников местах, приобщайте ее к программам инструктажей и обучения.</a:t>
            </a: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1052736"/>
            <a:ext cx="2690415" cy="36842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717032"/>
            <a:ext cx="2304256" cy="26957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221091"/>
            <a:ext cx="2622065" cy="383477"/>
          </a:xfrm>
          <a:prstGeom prst="rect">
            <a:avLst/>
          </a:prstGeom>
        </p:spPr>
      </p:pic>
      <p:pic>
        <p:nvPicPr>
          <p:cNvPr id="8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96400" y="5733256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10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5184"/>
          </a:xfrm>
        </p:spPr>
        <p:txBody>
          <a:bodyPr/>
          <a:lstStyle/>
          <a:p>
            <a:r>
              <a:rPr lang="ru-RU" dirty="0" smtClean="0"/>
              <a:t>3. Расскажите работникам о СИЗ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4784"/>
            <a:ext cx="8596668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Порядок </a:t>
            </a:r>
            <a:r>
              <a:rPr lang="ru-RU" dirty="0"/>
              <a:t>и нормы выдачи СИЗ — одна из основных тем любого </a:t>
            </a:r>
            <a:r>
              <a:rPr lang="ru-RU" dirty="0" smtClean="0"/>
              <a:t>вида обучения по охране труда. Расскажите работникам на вводном инструктаже: </a:t>
            </a:r>
          </a:p>
          <a:p>
            <a:r>
              <a:rPr lang="ru-RU" dirty="0" smtClean="0"/>
              <a:t>правила </a:t>
            </a:r>
            <a:r>
              <a:rPr lang="ru-RU" dirty="0"/>
              <a:t>обеспечения СИЗ в </a:t>
            </a:r>
            <a:r>
              <a:rPr lang="ru-RU" dirty="0" smtClean="0"/>
              <a:t>организации (как </a:t>
            </a:r>
            <a:r>
              <a:rPr lang="ru-RU" dirty="0"/>
              <a:t>их выдают, учитывают, хранят и </a:t>
            </a:r>
            <a:r>
              <a:rPr lang="ru-RU" dirty="0" smtClean="0"/>
              <a:t>очищают); </a:t>
            </a:r>
          </a:p>
          <a:p>
            <a:r>
              <a:rPr lang="ru-RU" dirty="0" smtClean="0"/>
              <a:t>к</a:t>
            </a:r>
            <a:r>
              <a:rPr lang="ru-RU" dirty="0"/>
              <a:t> кому </a:t>
            </a:r>
            <a:r>
              <a:rPr lang="ru-RU" dirty="0" smtClean="0"/>
              <a:t>обращаться </a:t>
            </a:r>
            <a:r>
              <a:rPr lang="ru-RU" dirty="0"/>
              <a:t>в случае неисправности средств защиты и почему они могут отказаться от выполнения </a:t>
            </a:r>
            <a:r>
              <a:rPr lang="ru-RU" dirty="0" smtClean="0"/>
              <a:t>работы </a:t>
            </a:r>
            <a:r>
              <a:rPr lang="ru-RU" dirty="0"/>
              <a:t>без необходимых </a:t>
            </a:r>
            <a:r>
              <a:rPr lang="ru-RU" dirty="0" smtClean="0"/>
              <a:t>СИЗ; </a:t>
            </a:r>
          </a:p>
          <a:p>
            <a:r>
              <a:rPr lang="ru-RU" dirty="0" smtClean="0"/>
              <a:t>где </a:t>
            </a:r>
            <a:r>
              <a:rPr lang="ru-RU" dirty="0"/>
              <a:t>можно посмотреть весь перечень </a:t>
            </a:r>
            <a:r>
              <a:rPr lang="ru-RU" dirty="0" smtClean="0"/>
              <a:t>СИЗ, положенных работнику;</a:t>
            </a:r>
          </a:p>
          <a:p>
            <a:r>
              <a:rPr lang="ru-RU" dirty="0"/>
              <a:t>о</a:t>
            </a:r>
            <a:r>
              <a:rPr lang="ru-RU" dirty="0" smtClean="0"/>
              <a:t>б ответственности за неправильное применение СИЗ и за их сохранность.</a:t>
            </a:r>
          </a:p>
          <a:p>
            <a:pPr marL="0" indent="0">
              <a:buNone/>
            </a:pPr>
            <a:r>
              <a:rPr lang="ru-RU" dirty="0" smtClean="0"/>
              <a:t>Приведите </a:t>
            </a:r>
            <a:r>
              <a:rPr lang="ru-RU" dirty="0"/>
              <a:t>примеры несчастных случаев, где СИЗ спасли </a:t>
            </a:r>
            <a:r>
              <a:rPr lang="ru-RU" dirty="0" smtClean="0"/>
              <a:t>работнику жизнь. Наиболее яркие впечатления оставляют примеры, в которых погибли или тяжело пострадали работники, которые не использовали СИЗ. </a:t>
            </a:r>
          </a:p>
          <a:p>
            <a:pPr marL="0" indent="0" algn="ctr">
              <a:buNone/>
            </a:pPr>
            <a:r>
              <a:rPr lang="ru-RU" b="1" i="1" dirty="0" smtClean="0"/>
              <a:t>Специалист по охране труда может принимать участие в обучении работников по применению СИЗ</a:t>
            </a:r>
            <a:endParaRPr lang="ru-RU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237312"/>
            <a:ext cx="2622065" cy="383477"/>
          </a:xfrm>
          <a:prstGeom prst="rect">
            <a:avLst/>
          </a:prstGeom>
        </p:spPr>
      </p:pic>
      <p:pic>
        <p:nvPicPr>
          <p:cNvPr id="5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4392" y="5733256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9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Контролируйте выполнение требований законодательства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71668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В обязанности специалиста по охране труда входит координация и контроль обеспечения работников </a:t>
            </a:r>
            <a:r>
              <a:rPr lang="ru-RU" dirty="0" smtClean="0"/>
              <a:t>СИЗ (п.3.1.4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«Специалист в области охраны труда», утв. приказом Минтруда от 04.08.2014 № 524н). </a:t>
            </a:r>
          </a:p>
          <a:p>
            <a:pPr marL="0" indent="0" fontAlgn="base">
              <a:buNone/>
            </a:pPr>
            <a:r>
              <a:rPr lang="ru-RU" dirty="0" smtClean="0"/>
              <a:t>Проводите плановые и внеплановые проверки, чтобы отследить:</a:t>
            </a:r>
          </a:p>
          <a:p>
            <a:pPr fontAlgn="base"/>
            <a:r>
              <a:rPr lang="ru-RU" dirty="0" smtClean="0"/>
              <a:t>выдали ли работникам необходимые СИЗ;</a:t>
            </a:r>
          </a:p>
          <a:p>
            <a:pPr fontAlgn="base"/>
            <a:r>
              <a:rPr lang="ru-RU" dirty="0" smtClean="0"/>
              <a:t>правильно ли сотрудники применяют средства защиты; </a:t>
            </a:r>
          </a:p>
          <a:p>
            <a:pPr fontAlgn="base"/>
            <a:r>
              <a:rPr lang="ru-RU" dirty="0"/>
              <a:t>и</a:t>
            </a:r>
            <a:r>
              <a:rPr lang="ru-RU" dirty="0" smtClean="0"/>
              <a:t>справное состояние СИЗ;</a:t>
            </a:r>
          </a:p>
          <a:p>
            <a:pPr fontAlgn="base"/>
            <a:r>
              <a:rPr lang="ru-RU" dirty="0" smtClean="0"/>
              <a:t>как организованы </a:t>
            </a:r>
            <a:r>
              <a:rPr lang="ru-RU" dirty="0"/>
              <a:t>места </a:t>
            </a:r>
            <a:r>
              <a:rPr lang="ru-RU" dirty="0" smtClean="0"/>
              <a:t>хранения;</a:t>
            </a:r>
          </a:p>
          <a:p>
            <a:pPr fontAlgn="base"/>
            <a:r>
              <a:rPr lang="ru-RU" dirty="0" smtClean="0"/>
              <a:t>правильно</a:t>
            </a:r>
            <a:r>
              <a:rPr lang="ru-RU" dirty="0"/>
              <a:t> ли оформляют </a:t>
            </a:r>
            <a:r>
              <a:rPr lang="ru-RU" dirty="0" smtClean="0"/>
              <a:t>выдачу средств защиты (заполнение личной карточки учета выдачи СИЗ);</a:t>
            </a:r>
          </a:p>
          <a:p>
            <a:pPr fontAlgn="base"/>
            <a:r>
              <a:rPr lang="ru-RU" dirty="0"/>
              <a:t>к</a:t>
            </a:r>
            <a:r>
              <a:rPr lang="ru-RU" dirty="0" smtClean="0"/>
              <a:t>ак организована стирка, сушка, </a:t>
            </a:r>
            <a:r>
              <a:rPr lang="ru-RU" dirty="0" err="1" smtClean="0"/>
              <a:t>обеспыливание</a:t>
            </a:r>
            <a:r>
              <a:rPr lang="ru-RU" dirty="0" smtClean="0"/>
              <a:t>, обезжиривание </a:t>
            </a:r>
            <a:r>
              <a:rPr lang="ru-RU" dirty="0"/>
              <a:t>и ремонта СИЗ.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237312"/>
            <a:ext cx="2622065" cy="383477"/>
          </a:xfrm>
          <a:prstGeom prst="rect">
            <a:avLst/>
          </a:prstGeom>
        </p:spPr>
      </p:pic>
      <p:pic>
        <p:nvPicPr>
          <p:cNvPr id="5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6400" y="5661248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0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Оформляйте выявленные при проверках 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Если работодатель отказывается обеспечивать работников средствами индивидуальной защиты, </a:t>
            </a:r>
            <a:r>
              <a:rPr lang="ru-RU" dirty="0" smtClean="0"/>
              <a:t>объясните</a:t>
            </a:r>
            <a:r>
              <a:rPr lang="ru-RU" dirty="0"/>
              <a:t>, к каким последствиям это может привести. Если при проверке инспектор ГИТ установит, что работникам не выдают средства </a:t>
            </a:r>
            <a:r>
              <a:rPr lang="ru-RU" dirty="0" smtClean="0"/>
              <a:t>защиты или </a:t>
            </a:r>
            <a:r>
              <a:rPr lang="ru-RU" dirty="0"/>
              <a:t>неправильно организованы мероприятия по их выдаче, уходу или хранению, организацию могут оштрафовать </a:t>
            </a:r>
            <a:r>
              <a:rPr lang="ru-RU" dirty="0" smtClean="0"/>
              <a:t>(ст. 5.27.1 КоАП</a:t>
            </a:r>
            <a:r>
              <a:rPr lang="ru-RU" dirty="0"/>
              <a:t>).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Подберите </a:t>
            </a:r>
            <a:r>
              <a:rPr lang="ru-RU" dirty="0"/>
              <a:t>судебные дела, в которых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работодателя привлекли к уголовной ответственности</a:t>
            </a:r>
            <a:r>
              <a:rPr lang="ru-RU" dirty="0"/>
              <a:t> за причинение вреда здоровью человека вследствие нарушений требований охраны труда </a:t>
            </a:r>
            <a:r>
              <a:rPr lang="ru-RU" dirty="0" smtClean="0"/>
              <a:t>(ст. 143 УК).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Для того чтобы вас не обвинили в неисполнении своих должностных обязанностей,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нарушения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оформляйте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 письменном виде</a:t>
            </a:r>
            <a:r>
              <a:rPr lang="ru-RU" dirty="0"/>
              <a:t>. После каждой проверки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составляйте предписание</a:t>
            </a:r>
            <a:r>
              <a:rPr lang="ru-RU" dirty="0"/>
              <a:t> за нарушение правил охраны труда. В нем указывайте конкретные нарушения со ссылкой на законодательство.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 предписании обязательно должна стоять отметка о том, что руководитель с ним ознакомился.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237312"/>
            <a:ext cx="2622065" cy="383477"/>
          </a:xfrm>
          <a:prstGeom prst="rect">
            <a:avLst/>
          </a:prstGeom>
        </p:spPr>
      </p:pic>
      <p:pic>
        <p:nvPicPr>
          <p:cNvPr id="6" name="Picture 2" descr="C:\Users\ngerasimenko\Desktop\Logo-E-SS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6488" y="5733256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32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100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Segoe Print</vt:lpstr>
      <vt:lpstr>Trebuchet MS</vt:lpstr>
      <vt:lpstr>Wingdings 3</vt:lpstr>
      <vt:lpstr>Грань</vt:lpstr>
      <vt:lpstr>Как обеспечить работников СИЗ:</vt:lpstr>
      <vt:lpstr>1. Составьте нормы выдачи СИЗ для организации</vt:lpstr>
      <vt:lpstr>2. Разработайте положение  об обеспечении работников СИЗ</vt:lpstr>
      <vt:lpstr>Презентация PowerPoint</vt:lpstr>
      <vt:lpstr>Оказывайте постоянную методическую помощь в вопросах обеспечения СИЗ</vt:lpstr>
      <vt:lpstr>3. Расскажите работникам о СИЗ</vt:lpstr>
      <vt:lpstr>4. Контролируйте выполнение требований законодательства</vt:lpstr>
      <vt:lpstr>5. Оформляйте выявленные при проверках нарушения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Гранкин</dc:creator>
  <cp:lastModifiedBy>User</cp:lastModifiedBy>
  <cp:revision>24</cp:revision>
  <cp:lastPrinted>2018-11-15T06:06:13Z</cp:lastPrinted>
  <dcterms:created xsi:type="dcterms:W3CDTF">2018-10-23T22:41:49Z</dcterms:created>
  <dcterms:modified xsi:type="dcterms:W3CDTF">2018-12-18T00:53:41Z</dcterms:modified>
</cp:coreProperties>
</file>